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86" r:id="rId3"/>
    <p:sldId id="257" r:id="rId4"/>
    <p:sldId id="258" r:id="rId5"/>
    <p:sldId id="268" r:id="rId6"/>
    <p:sldId id="269" r:id="rId7"/>
    <p:sldId id="270" r:id="rId8"/>
    <p:sldId id="271" r:id="rId9"/>
    <p:sldId id="285" r:id="rId10"/>
    <p:sldId id="272" r:id="rId11"/>
    <p:sldId id="273" r:id="rId12"/>
    <p:sldId id="284" r:id="rId13"/>
    <p:sldId id="259" r:id="rId14"/>
    <p:sldId id="260" r:id="rId15"/>
    <p:sldId id="261" r:id="rId16"/>
    <p:sldId id="262" r:id="rId17"/>
    <p:sldId id="263" r:id="rId18"/>
    <p:sldId id="264" r:id="rId19"/>
    <p:sldId id="267" r:id="rId20"/>
    <p:sldId id="265" r:id="rId21"/>
    <p:sldId id="266" r:id="rId22"/>
    <p:sldId id="274" r:id="rId23"/>
    <p:sldId id="275" r:id="rId24"/>
    <p:sldId id="276" r:id="rId25"/>
    <p:sldId id="277" r:id="rId26"/>
    <p:sldId id="278" r:id="rId27"/>
    <p:sldId id="279" r:id="rId28"/>
    <p:sldId id="280" r:id="rId29"/>
    <p:sldId id="281" r:id="rId30"/>
    <p:sldId id="282" r:id="rId31"/>
    <p:sldId id="283"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5/2/2020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studypoints.blogspot.co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4038600"/>
          </a:xfrm>
        </p:spPr>
        <p:txBody>
          <a:bodyPr>
            <a:normAutofit/>
          </a:bodyPr>
          <a:lstStyle/>
          <a:p>
            <a:pPr algn="ctr"/>
            <a:r>
              <a:rPr lang="en-US" dirty="0" smtClean="0"/>
              <a:t>INTRODUCTION TO SOCIOLOGY </a:t>
            </a:r>
            <a:br>
              <a:rPr lang="en-US" dirty="0" smtClean="0"/>
            </a:br>
            <a:r>
              <a:rPr lang="en-US" dirty="0" smtClean="0"/>
              <a:t>BY</a:t>
            </a:r>
            <a:br>
              <a:rPr lang="en-US" dirty="0" smtClean="0"/>
            </a:br>
            <a:r>
              <a:rPr lang="en-US" dirty="0" smtClean="0"/>
              <a:t>DR. SAREER KHAN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Stages of Socialization</a:t>
            </a:r>
            <a:endParaRPr lang="en-US" dirty="0"/>
          </a:p>
        </p:txBody>
      </p:sp>
      <p:sp>
        <p:nvSpPr>
          <p:cNvPr id="3" name="Content Placeholder 2"/>
          <p:cNvSpPr>
            <a:spLocks noGrp="1"/>
          </p:cNvSpPr>
          <p:nvPr>
            <p:ph idx="1"/>
          </p:nvPr>
        </p:nvSpPr>
        <p:spPr>
          <a:xfrm>
            <a:off x="457200" y="1143000"/>
            <a:ext cx="7239000" cy="5312736"/>
          </a:xfrm>
        </p:spPr>
        <p:txBody>
          <a:bodyPr>
            <a:normAutofit fontScale="92500" lnSpcReduction="10000"/>
          </a:bodyPr>
          <a:lstStyle/>
          <a:p>
            <a:pPr fontAlgn="base"/>
            <a:r>
              <a:rPr lang="en-US" b="1" u="sng" dirty="0" smtClean="0"/>
              <a:t>1. Primary </a:t>
            </a:r>
            <a:r>
              <a:rPr lang="en-US" b="1" u="sng" dirty="0" err="1" smtClean="0"/>
              <a:t>Socialisation</a:t>
            </a:r>
            <a:r>
              <a:rPr lang="en-US" b="1" u="sng" dirty="0" smtClean="0"/>
              <a:t>:</a:t>
            </a:r>
            <a:endParaRPr lang="en-US" dirty="0" smtClean="0"/>
          </a:p>
          <a:p>
            <a:pPr fontAlgn="base"/>
            <a:r>
              <a:rPr lang="en-US" dirty="0" smtClean="0"/>
              <a:t>Primary socialization refers to socialization of the infant in the primary or earliest years of his life. It is a process by which the infant learns language and cognitive skills, internalizes norms and values. The infant learns the ways of a given grouping and is molded into an effective social participant of that group.</a:t>
            </a:r>
          </a:p>
          <a:p>
            <a:pPr fontAlgn="base"/>
            <a:r>
              <a:rPr lang="en-US" dirty="0" smtClean="0"/>
              <a:t>The norms of society become part of the personality of the individual. The child does not have a sense of wrong and right. By direct and indirect observation and experience, he gradually learns the norms relating to wrong and right things. The primary socialization takes place in the family.</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239000" cy="5998536"/>
          </a:xfrm>
        </p:spPr>
        <p:txBody>
          <a:bodyPr/>
          <a:lstStyle/>
          <a:p>
            <a:pPr fontAlgn="base"/>
            <a:r>
              <a:rPr lang="en-US" b="1" u="sng" dirty="0" smtClean="0"/>
              <a:t>2. Secondary Socialization:</a:t>
            </a:r>
            <a:endParaRPr lang="en-US" dirty="0" smtClean="0"/>
          </a:p>
          <a:p>
            <a:pPr algn="just" fontAlgn="base"/>
            <a:r>
              <a:rPr lang="en-US" dirty="0" smtClean="0"/>
              <a:t>The process can be seen at work outside the immediate family, in the ‘peer group’. The growing child learns very important lessons in social conduct from his peers. He also learns lessons in the school. Hence, </a:t>
            </a:r>
            <a:r>
              <a:rPr lang="en-US" dirty="0" err="1" smtClean="0"/>
              <a:t>socialisation</a:t>
            </a:r>
            <a:r>
              <a:rPr lang="en-US" dirty="0" smtClean="0"/>
              <a:t> continues beyond and outside the family environment. Secondary </a:t>
            </a:r>
            <a:r>
              <a:rPr lang="en-US" dirty="0" err="1" smtClean="0"/>
              <a:t>socialisation</a:t>
            </a:r>
            <a:r>
              <a:rPr lang="en-US" dirty="0" smtClean="0"/>
              <a:t> generally refers to the social training received by the child in institutional or formal settings and continues throughout the rest of his life.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r>
              <a:rPr lang="en-US" dirty="0" smtClean="0"/>
              <a:t>Types of Socialization </a:t>
            </a:r>
            <a:endParaRPr lang="en-US" dirty="0"/>
          </a:p>
        </p:txBody>
      </p:sp>
      <p:sp>
        <p:nvSpPr>
          <p:cNvPr id="3" name="Content Placeholder 2"/>
          <p:cNvSpPr>
            <a:spLocks noGrp="1"/>
          </p:cNvSpPr>
          <p:nvPr>
            <p:ph idx="1"/>
          </p:nvPr>
        </p:nvSpPr>
        <p:spPr>
          <a:xfrm>
            <a:off x="457200" y="914400"/>
            <a:ext cx="7543800" cy="5541336"/>
          </a:xfrm>
        </p:spPr>
        <p:txBody>
          <a:bodyPr>
            <a:normAutofit/>
          </a:bodyPr>
          <a:lstStyle/>
          <a:p>
            <a:r>
              <a:rPr lang="en-US" b="1" dirty="0" smtClean="0"/>
              <a:t>Authoritarian Socialization</a:t>
            </a:r>
          </a:p>
          <a:p>
            <a:pPr>
              <a:buNone/>
            </a:pPr>
            <a:r>
              <a:rPr lang="en-US" dirty="0" smtClean="0"/>
              <a:t>In which the people have authority over the people like parents, teachers etc.</a:t>
            </a:r>
          </a:p>
          <a:p>
            <a:pPr>
              <a:buNone/>
            </a:pPr>
            <a:endParaRPr lang="en-US" dirty="0" smtClean="0"/>
          </a:p>
          <a:p>
            <a:pPr>
              <a:buNone/>
            </a:pPr>
            <a:r>
              <a:rPr lang="en-US" dirty="0" smtClean="0"/>
              <a:t>2. </a:t>
            </a:r>
            <a:r>
              <a:rPr lang="en-US" b="1" dirty="0" smtClean="0"/>
              <a:t>Equalitarian Socialization</a:t>
            </a:r>
            <a:r>
              <a:rPr lang="en-US" dirty="0" smtClean="0"/>
              <a:t>:</a:t>
            </a:r>
          </a:p>
          <a:p>
            <a:pPr>
              <a:buNone/>
            </a:pPr>
            <a:r>
              <a:rPr lang="en-US" dirty="0" smtClean="0"/>
              <a:t>In which the people are equal in the process of socializations.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r>
              <a:rPr lang="en-US" dirty="0" smtClean="0"/>
              <a:t>Agencies of socialization</a:t>
            </a:r>
            <a:endParaRPr lang="en-US" dirty="0"/>
          </a:p>
        </p:txBody>
      </p:sp>
      <p:sp>
        <p:nvSpPr>
          <p:cNvPr id="3" name="Content Placeholder 2"/>
          <p:cNvSpPr>
            <a:spLocks noGrp="1"/>
          </p:cNvSpPr>
          <p:nvPr>
            <p:ph idx="1"/>
          </p:nvPr>
        </p:nvSpPr>
        <p:spPr>
          <a:xfrm>
            <a:off x="457200" y="990600"/>
            <a:ext cx="7239000" cy="5465136"/>
          </a:xfrm>
        </p:spPr>
        <p:txBody>
          <a:bodyPr/>
          <a:lstStyle/>
          <a:p>
            <a:pPr algn="just"/>
            <a:r>
              <a:rPr lang="en-US" dirty="0" smtClean="0"/>
              <a:t>Socialization covering whole life is affected by several social forces. In all the societies of the world, family is considered as the most important institution which is the most effective in socialization, especially in childhood. In addition, other elements like group of companions, school, communication and professions have importance for personality and socialization. The following agencies are given below with examples in brief detail.</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r>
              <a:rPr lang="en-US" dirty="0" smtClean="0"/>
              <a:t>Agencies of socialization</a:t>
            </a:r>
            <a:endParaRPr lang="en-US" dirty="0"/>
          </a:p>
        </p:txBody>
      </p:sp>
      <p:sp>
        <p:nvSpPr>
          <p:cNvPr id="3" name="Content Placeholder 2"/>
          <p:cNvSpPr>
            <a:spLocks noGrp="1"/>
          </p:cNvSpPr>
          <p:nvPr>
            <p:ph idx="1"/>
          </p:nvPr>
        </p:nvSpPr>
        <p:spPr>
          <a:xfrm>
            <a:off x="457200" y="1066800"/>
            <a:ext cx="7239000" cy="5388936"/>
          </a:xfrm>
        </p:spPr>
        <p:txBody>
          <a:bodyPr>
            <a:normAutofit fontScale="85000" lnSpcReduction="20000"/>
          </a:bodyPr>
          <a:lstStyle/>
          <a:p>
            <a:pPr algn="just"/>
            <a:r>
              <a:rPr lang="en-US" b="1" dirty="0" smtClean="0"/>
              <a:t>1.</a:t>
            </a:r>
            <a:r>
              <a:rPr lang="en-US" sz="3800" b="1" dirty="0" smtClean="0"/>
              <a:t>Family</a:t>
            </a:r>
            <a:r>
              <a:rPr lang="en-US" b="1" dirty="0" smtClean="0"/>
              <a:t> :</a:t>
            </a:r>
            <a:r>
              <a:rPr lang="en-US" dirty="0" smtClean="0"/>
              <a:t/>
            </a:r>
            <a:br>
              <a:rPr lang="en-US" dirty="0" smtClean="0"/>
            </a:br>
            <a:r>
              <a:rPr lang="en-US" dirty="0" smtClean="0"/>
              <a:t>The most effective and deep relation is of family in the process of socialization by imprinting at intense and deep effects on an individual. It is the family that takes care of a child, his birth and provides sense of self, teaches to walk, to talk, to memories and provides a sense of 'society. By making the child learn different behaviors according to different situations and reactions to those, his personality is developed but it has its base in the family. It is the family that provides a sense of gender and gender role interaction having long-lasting affects.</a:t>
            </a:r>
            <a:br>
              <a:rPr lang="en-US" dirty="0" smtClean="0"/>
            </a:br>
            <a:r>
              <a:rPr lang="en-US" dirty="0" smtClean="0"/>
              <a:t>The part of culture that learnt in family, dominates the individual’s life and that is why family is said to be a center for socialization of an individual and these effects are very deep in Pakistani culture.</a:t>
            </a:r>
            <a:br>
              <a:rPr lang="en-US" dirty="0" smtClean="0"/>
            </a:br>
            <a:r>
              <a:rPr lang="en-US" dirty="0" smtClean="0"/>
              <a:t>Melvin, in his research, has described three reasons because of which family effects are deeper :</a:t>
            </a:r>
            <a:br>
              <a:rPr lang="en-US" dirty="0" smtClean="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Agencies of socialization</a:t>
            </a:r>
            <a:endParaRPr lang="en-US" dirty="0"/>
          </a:p>
        </p:txBody>
      </p:sp>
      <p:sp>
        <p:nvSpPr>
          <p:cNvPr id="3" name="Content Placeholder 2"/>
          <p:cNvSpPr>
            <a:spLocks noGrp="1"/>
          </p:cNvSpPr>
          <p:nvPr>
            <p:ph idx="1"/>
          </p:nvPr>
        </p:nvSpPr>
        <p:spPr>
          <a:xfrm>
            <a:off x="457200" y="990600"/>
            <a:ext cx="7239000" cy="5465136"/>
          </a:xfrm>
        </p:spPr>
        <p:txBody>
          <a:bodyPr>
            <a:normAutofit fontScale="92500" lnSpcReduction="10000"/>
          </a:bodyPr>
          <a:lstStyle/>
          <a:p>
            <a:r>
              <a:rPr lang="en-US" b="1" dirty="0" err="1" smtClean="0"/>
              <a:t>i</a:t>
            </a:r>
            <a:r>
              <a:rPr lang="en-US" b="1" dirty="0" smtClean="0"/>
              <a:t>.</a:t>
            </a:r>
            <a:r>
              <a:rPr lang="en-US" dirty="0" smtClean="0"/>
              <a:t> The first institution with which an individual is introduced, is family and an emotional relation is all encompassing him all the life without any relation with the outer world.</a:t>
            </a:r>
            <a:br>
              <a:rPr lang="en-US" dirty="0" smtClean="0"/>
            </a:br>
            <a:r>
              <a:rPr lang="en-US" dirty="0" smtClean="0"/>
              <a:t/>
            </a:r>
            <a:br>
              <a:rPr lang="en-US" dirty="0" smtClean="0"/>
            </a:br>
            <a:r>
              <a:rPr lang="en-US" b="1" dirty="0" smtClean="0"/>
              <a:t>ii.</a:t>
            </a:r>
            <a:r>
              <a:rPr lang="en-US" dirty="0" smtClean="0"/>
              <a:t> A family socializes a child consciously but this interaction makes the personality strong through unintended behaviors.</a:t>
            </a:r>
            <a:br>
              <a:rPr lang="en-US" dirty="0" smtClean="0"/>
            </a:br>
            <a:r>
              <a:rPr lang="en-US" dirty="0" smtClean="0"/>
              <a:t/>
            </a:r>
            <a:br>
              <a:rPr lang="en-US" dirty="0" smtClean="0"/>
            </a:br>
            <a:r>
              <a:rPr lang="en-US" b="1" dirty="0" smtClean="0"/>
              <a:t>iii.</a:t>
            </a:r>
            <a:r>
              <a:rPr lang="en-US" dirty="0" smtClean="0"/>
              <a:t> A specific importance in the structure of a family makes its effects more long-lasting because the position and ascribed status of an individual is with reference to his family and the interaction is also in the background of a family making family religion, race, class, values and tradition are more important.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lstStyle/>
          <a:p>
            <a:r>
              <a:rPr lang="en-US" dirty="0" smtClean="0"/>
              <a:t>Agencies of socialization</a:t>
            </a:r>
            <a:endParaRPr lang="en-US" dirty="0"/>
          </a:p>
        </p:txBody>
      </p:sp>
      <p:sp>
        <p:nvSpPr>
          <p:cNvPr id="3" name="Content Placeholder 2"/>
          <p:cNvSpPr>
            <a:spLocks noGrp="1"/>
          </p:cNvSpPr>
          <p:nvPr>
            <p:ph idx="1"/>
          </p:nvPr>
        </p:nvSpPr>
        <p:spPr>
          <a:xfrm>
            <a:off x="457200" y="1143000"/>
            <a:ext cx="7467600" cy="5312736"/>
          </a:xfrm>
        </p:spPr>
        <p:txBody>
          <a:bodyPr>
            <a:normAutofit fontScale="85000" lnSpcReduction="20000"/>
          </a:bodyPr>
          <a:lstStyle/>
          <a:p>
            <a:r>
              <a:rPr lang="en-US" b="1" dirty="0" smtClean="0"/>
              <a:t>2. </a:t>
            </a:r>
            <a:r>
              <a:rPr lang="en-US" sz="3300" b="1" dirty="0" smtClean="0"/>
              <a:t>Schools :</a:t>
            </a:r>
            <a:r>
              <a:rPr lang="en-US" dirty="0" smtClean="0"/>
              <a:t/>
            </a:r>
            <a:br>
              <a:rPr lang="en-US" dirty="0" smtClean="0"/>
            </a:br>
            <a:r>
              <a:rPr lang="en-US" dirty="0" smtClean="0"/>
              <a:t>In providing formal socialization, schools and other institutions are included. A school is an institution to teach knowledge and skills according to rules and regulations in a formal manner. Before industrial societies, institutions were not present in formal position and in the post industrial societies, their need and importance has increased very much. They have decreased the family effects and their benefits because they have attained the status of total institutions.</a:t>
            </a:r>
            <a:br>
              <a:rPr lang="en-US" dirty="0" smtClean="0"/>
            </a:br>
            <a:r>
              <a:rPr lang="en-US" dirty="0" smtClean="0"/>
              <a:t>This institution along with teacher, students and environment teaches the social norms, traditions, beliefs and values and ensures their fast effects on the minds of the individual to fulfill the social expectations of the society. That is why, the social training of the school has deep effects on the minds of the individuals and their personality.</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r>
              <a:rPr lang="en-US" dirty="0" smtClean="0"/>
              <a:t>Agencies of socialization</a:t>
            </a:r>
            <a:endParaRPr lang="en-US" dirty="0"/>
          </a:p>
        </p:txBody>
      </p:sp>
      <p:sp>
        <p:nvSpPr>
          <p:cNvPr id="3" name="Content Placeholder 2"/>
          <p:cNvSpPr>
            <a:spLocks noGrp="1"/>
          </p:cNvSpPr>
          <p:nvPr>
            <p:ph idx="1"/>
          </p:nvPr>
        </p:nvSpPr>
        <p:spPr>
          <a:xfrm>
            <a:off x="457200" y="1143000"/>
            <a:ext cx="7239000" cy="5312736"/>
          </a:xfrm>
        </p:spPr>
        <p:txBody>
          <a:bodyPr>
            <a:normAutofit fontScale="85000" lnSpcReduction="20000"/>
          </a:bodyPr>
          <a:lstStyle/>
          <a:p>
            <a:r>
              <a:rPr lang="en-US" b="1" dirty="0" smtClean="0"/>
              <a:t>3. </a:t>
            </a:r>
            <a:r>
              <a:rPr lang="en-US" sz="3800" b="1" dirty="0" smtClean="0"/>
              <a:t>Peer Group :</a:t>
            </a:r>
            <a:r>
              <a:rPr lang="en-US" dirty="0" smtClean="0"/>
              <a:t/>
            </a:r>
            <a:br>
              <a:rPr lang="en-US" dirty="0" smtClean="0"/>
            </a:br>
            <a:r>
              <a:rPr lang="en-US" dirty="0" smtClean="0"/>
              <a:t>As soon an individual grows up, he establishes his relations with his peer group. As these relations grow more, family importance becomes less because of his own type people, freedom from role status and his liking of, and his liking instead of compulsion. A sense of selection is evoked in him and them gives freedom of making decisions with confidence, thus learning new social roles. For instance, different roles and responsibilities in a game or play establish a balance between peer group and school and provide a traditional stage to the socialization, adopting in the practical life. Informal ways in family and formal ways in school are tried among peers and keeping its social reaction in view makes them as part of our personality and in practical life we behave according to it.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Agencies of socialization</a:t>
            </a:r>
            <a:endParaRPr lang="en-US" dirty="0"/>
          </a:p>
        </p:txBody>
      </p:sp>
      <p:sp>
        <p:nvSpPr>
          <p:cNvPr id="3" name="Content Placeholder 2"/>
          <p:cNvSpPr>
            <a:spLocks noGrp="1"/>
          </p:cNvSpPr>
          <p:nvPr>
            <p:ph idx="1"/>
          </p:nvPr>
        </p:nvSpPr>
        <p:spPr>
          <a:xfrm>
            <a:off x="457200" y="1066800"/>
            <a:ext cx="7239000" cy="5388936"/>
          </a:xfrm>
        </p:spPr>
        <p:txBody>
          <a:bodyPr>
            <a:normAutofit fontScale="85000" lnSpcReduction="20000"/>
          </a:bodyPr>
          <a:lstStyle/>
          <a:p>
            <a:r>
              <a:rPr lang="en-US" b="1" dirty="0" smtClean="0"/>
              <a:t>4. Mass Media :</a:t>
            </a:r>
            <a:r>
              <a:rPr lang="en-US" dirty="0" smtClean="0"/>
              <a:t/>
            </a:r>
            <a:br>
              <a:rPr lang="en-US" dirty="0" smtClean="0"/>
            </a:br>
            <a:r>
              <a:rPr lang="en-US" dirty="0" smtClean="0"/>
              <a:t>Mass media is a wonderful invention of the twentieth century and this has got an important place in socialization of individuals. Before this development, stories and songs were part of social life of the individual but today the effects of TV and internet start to effect even in the early life of school and peer group. TV provides the practical training of role play and imitation and plays a part in the mental and personality growth of an individual. All means of communications give awareness about the environment to the individual and provide social information providing him with more alternatives in the selection of </a:t>
            </a:r>
            <a:r>
              <a:rPr lang="en-US" dirty="0" err="1" smtClean="0"/>
              <a:t>role,behavior</a:t>
            </a:r>
            <a:r>
              <a:rPr lang="en-US" dirty="0" smtClean="0"/>
              <a:t> and thoughts. It makes one understand one’s culture more and gives a facility to compare it with other cultures and increases one’s ability of amendment to re-mobilize himself.</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r>
              <a:rPr lang="en-US" dirty="0" smtClean="0"/>
              <a:t>Agencies of socialization</a:t>
            </a:r>
            <a:endParaRPr lang="en-US" dirty="0"/>
          </a:p>
        </p:txBody>
      </p:sp>
      <p:sp>
        <p:nvSpPr>
          <p:cNvPr id="3" name="Content Placeholder 2"/>
          <p:cNvSpPr>
            <a:spLocks noGrp="1"/>
          </p:cNvSpPr>
          <p:nvPr>
            <p:ph idx="1"/>
          </p:nvPr>
        </p:nvSpPr>
        <p:spPr>
          <a:xfrm>
            <a:off x="457200" y="990600"/>
            <a:ext cx="7467600" cy="5465136"/>
          </a:xfrm>
        </p:spPr>
        <p:txBody>
          <a:bodyPr>
            <a:normAutofit fontScale="92500"/>
          </a:bodyPr>
          <a:lstStyle/>
          <a:p>
            <a:pPr algn="just"/>
            <a:r>
              <a:rPr lang="en-US" b="1" dirty="0" smtClean="0"/>
              <a:t>5. Religious Institutions :</a:t>
            </a:r>
            <a:r>
              <a:rPr lang="en-US" dirty="0" smtClean="0"/>
              <a:t/>
            </a:r>
            <a:br>
              <a:rPr lang="en-US" dirty="0" smtClean="0"/>
            </a:br>
            <a:r>
              <a:rPr lang="en-US" dirty="0" smtClean="0"/>
              <a:t>These affect an individual socially in two ways:</a:t>
            </a:r>
            <a:br>
              <a:rPr lang="en-US" dirty="0" smtClean="0"/>
            </a:br>
            <a:r>
              <a:rPr lang="en-US" b="1" dirty="0" smtClean="0"/>
              <a:t>a.</a:t>
            </a:r>
            <a:r>
              <a:rPr lang="en-US" dirty="0" smtClean="0"/>
              <a:t> Religious trend in family diverts the individual to masjid where masjid has secondary effects of increasing or decreasing his tendency and ‘as a result of this an individual is either attached to religion or avoids religion matter because of his disliking the religion.</a:t>
            </a:r>
            <a:br>
              <a:rPr lang="en-US" dirty="0" smtClean="0"/>
            </a:br>
            <a:r>
              <a:rPr lang="en-US" b="1" dirty="0" smtClean="0"/>
              <a:t>b.</a:t>
            </a:r>
            <a:r>
              <a:rPr lang="en-US" dirty="0" smtClean="0"/>
              <a:t> The position of mosque as a pleasant environment or a total institution influence the personality of an individual to the extent of totally making his every movement an expression of his attachment with religion.</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NO. 04</a:t>
            </a:r>
          </a:p>
        </p:txBody>
      </p:sp>
      <p:sp>
        <p:nvSpPr>
          <p:cNvPr id="3" name="Content Placeholder 2"/>
          <p:cNvSpPr>
            <a:spLocks noGrp="1"/>
          </p:cNvSpPr>
          <p:nvPr>
            <p:ph idx="1"/>
          </p:nvPr>
        </p:nvSpPr>
        <p:spPr/>
        <p:txBody>
          <a:bodyPr/>
          <a:lstStyle/>
          <a:p>
            <a:endParaRPr lang="en-US" dirty="0" smtClean="0"/>
          </a:p>
          <a:p>
            <a:endParaRPr lang="en-US" dirty="0"/>
          </a:p>
          <a:p>
            <a:pPr marL="0" indent="0" algn="ctr">
              <a:buNone/>
            </a:pPr>
            <a:r>
              <a:rPr lang="en-US" sz="6000" dirty="0" smtClean="0"/>
              <a:t>SOCIALIZATION AND PERSONALITY DEVELOPMENT</a:t>
            </a:r>
            <a:endParaRPr lang="en-US" sz="6000" dirty="0"/>
          </a:p>
        </p:txBody>
      </p:sp>
    </p:spTree>
    <p:extLst>
      <p:ext uri="{BB962C8B-B14F-4D97-AF65-F5344CB8AC3E}">
        <p14:creationId xmlns:p14="http://schemas.microsoft.com/office/powerpoint/2010/main" val="31544342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Agencies of socialization</a:t>
            </a:r>
            <a:endParaRPr lang="en-US" dirty="0"/>
          </a:p>
        </p:txBody>
      </p:sp>
      <p:sp>
        <p:nvSpPr>
          <p:cNvPr id="3" name="Content Placeholder 2"/>
          <p:cNvSpPr>
            <a:spLocks noGrp="1"/>
          </p:cNvSpPr>
          <p:nvPr>
            <p:ph idx="1"/>
          </p:nvPr>
        </p:nvSpPr>
        <p:spPr>
          <a:xfrm>
            <a:off x="457200" y="1143000"/>
            <a:ext cx="7239000" cy="5312736"/>
          </a:xfrm>
        </p:spPr>
        <p:txBody>
          <a:bodyPr>
            <a:normAutofit fontScale="77500" lnSpcReduction="20000"/>
          </a:bodyPr>
          <a:lstStyle/>
          <a:p>
            <a:r>
              <a:rPr lang="en-US" b="1" dirty="0" smtClean="0"/>
              <a:t>6. Occupation :</a:t>
            </a:r>
            <a:r>
              <a:rPr lang="en-US" dirty="0" smtClean="0"/>
              <a:t/>
            </a:r>
            <a:br>
              <a:rPr lang="en-US" dirty="0" smtClean="0"/>
            </a:br>
            <a:r>
              <a:rPr lang="en-US" dirty="0" smtClean="0"/>
              <a:t>In the secondary stage of socialization, profession is an important source. A profession gives an edge to ways of life, thought affecting the intelligence and becomes a total </a:t>
            </a:r>
            <a:r>
              <a:rPr lang="en-US" u="sng" dirty="0" smtClean="0">
                <a:hlinkClick r:id="rId2"/>
              </a:rPr>
              <a:t>institution</a:t>
            </a:r>
            <a:r>
              <a:rPr lang="en-US" dirty="0" smtClean="0"/>
              <a:t> for the socialization of an individual. “Total institution refers to institution, which regulates all aspects of a person’s life under a single</a:t>
            </a:r>
            <a:br>
              <a:rPr lang="en-US" dirty="0" smtClean="0"/>
            </a:br>
            <a:r>
              <a:rPr lang="en-US" dirty="0" smtClean="0"/>
              <a:t>authority.”</a:t>
            </a:r>
            <a:br>
              <a:rPr lang="en-US" dirty="0" smtClean="0"/>
            </a:br>
            <a:r>
              <a:rPr lang="en-US" dirty="0" smtClean="0"/>
              <a:t/>
            </a:r>
            <a:br>
              <a:rPr lang="en-US" dirty="0" smtClean="0"/>
            </a:br>
            <a:r>
              <a:rPr lang="en-US" dirty="0" smtClean="0"/>
              <a:t>A profession affects in the following manner :</a:t>
            </a:r>
            <a:br>
              <a:rPr lang="en-US" dirty="0" smtClean="0"/>
            </a:br>
            <a:r>
              <a:rPr lang="en-US" dirty="0" smtClean="0"/>
              <a:t/>
            </a:r>
            <a:br>
              <a:rPr lang="en-US" dirty="0" smtClean="0"/>
            </a:br>
            <a:r>
              <a:rPr lang="en-US" b="1" dirty="0" err="1" smtClean="0"/>
              <a:t>i</a:t>
            </a:r>
            <a:r>
              <a:rPr lang="en-US" b="1" dirty="0" smtClean="0"/>
              <a:t>.</a:t>
            </a:r>
            <a:r>
              <a:rPr lang="en-US" dirty="0" smtClean="0"/>
              <a:t> All activities of life become an axis of professional activities.</a:t>
            </a:r>
            <a:br>
              <a:rPr lang="en-US" dirty="0" smtClean="0"/>
            </a:br>
            <a:r>
              <a:rPr lang="en-US" dirty="0" smtClean="0"/>
              <a:t/>
            </a:r>
            <a:br>
              <a:rPr lang="en-US" dirty="0" smtClean="0"/>
            </a:br>
            <a:r>
              <a:rPr lang="en-US" b="1" dirty="0" smtClean="0"/>
              <a:t>ii.</a:t>
            </a:r>
            <a:r>
              <a:rPr lang="en-US" dirty="0" smtClean="0"/>
              <a:t> All of these activities are associated with his professional fellows.</a:t>
            </a:r>
            <a:br>
              <a:rPr lang="en-US" dirty="0" smtClean="0"/>
            </a:br>
            <a:r>
              <a:rPr lang="en-US" dirty="0" smtClean="0"/>
              <a:t/>
            </a:r>
            <a:br>
              <a:rPr lang="en-US" dirty="0" smtClean="0"/>
            </a:br>
            <a:r>
              <a:rPr lang="en-US" b="1" dirty="0" smtClean="0"/>
              <a:t>iii.</a:t>
            </a:r>
            <a:r>
              <a:rPr lang="en-US" dirty="0" smtClean="0"/>
              <a:t> These activities require all attention, skill and effort for the achievement of aims of that profession.</a:t>
            </a:r>
            <a:br>
              <a:rPr lang="en-US" dirty="0" smtClean="0"/>
            </a:b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r>
              <a:rPr lang="en-US" dirty="0" smtClean="0"/>
              <a:t>Agencies of socialization</a:t>
            </a:r>
            <a:endParaRPr lang="en-US" dirty="0"/>
          </a:p>
        </p:txBody>
      </p:sp>
      <p:sp>
        <p:nvSpPr>
          <p:cNvPr id="3" name="Content Placeholder 2"/>
          <p:cNvSpPr>
            <a:spLocks noGrp="1"/>
          </p:cNvSpPr>
          <p:nvPr>
            <p:ph idx="1"/>
          </p:nvPr>
        </p:nvSpPr>
        <p:spPr>
          <a:xfrm>
            <a:off x="457200" y="1219200"/>
            <a:ext cx="7239000" cy="5236536"/>
          </a:xfrm>
        </p:spPr>
        <p:txBody>
          <a:bodyPr/>
          <a:lstStyle/>
          <a:p>
            <a:pPr algn="just"/>
            <a:r>
              <a:rPr lang="en-US" b="1" dirty="0" smtClean="0"/>
              <a:t>7.Neighborhood :</a:t>
            </a:r>
            <a:r>
              <a:rPr lang="en-US" dirty="0" smtClean="0"/>
              <a:t/>
            </a:r>
            <a:br>
              <a:rPr lang="en-US" dirty="0" smtClean="0"/>
            </a:br>
            <a:r>
              <a:rPr lang="en-US" dirty="0" smtClean="0"/>
              <a:t>Neighborhood plays an important part in our socialization with reference to social interaction. If it is a part of group life, an individual’s early social life is affected. In Village and agrarian societies, neighborhood has depth and nearness and its effects resemble those of a family. But in modern urban societies, there is</a:t>
            </a:r>
            <a:br>
              <a:rPr lang="en-US" dirty="0" smtClean="0"/>
            </a:br>
            <a:r>
              <a:rPr lang="en-US" dirty="0" smtClean="0"/>
              <a:t>distinctness and coldness about neighbor, thus having no effect on personality.</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lstStyle/>
          <a:p>
            <a:r>
              <a:rPr lang="en-US" dirty="0" smtClean="0"/>
              <a:t>Personality</a:t>
            </a:r>
            <a:endParaRPr lang="en-US" dirty="0"/>
          </a:p>
        </p:txBody>
      </p:sp>
      <p:sp>
        <p:nvSpPr>
          <p:cNvPr id="3" name="Content Placeholder 2"/>
          <p:cNvSpPr>
            <a:spLocks noGrp="1"/>
          </p:cNvSpPr>
          <p:nvPr>
            <p:ph idx="1"/>
          </p:nvPr>
        </p:nvSpPr>
        <p:spPr>
          <a:xfrm>
            <a:off x="457200" y="1143000"/>
            <a:ext cx="7239000" cy="5312736"/>
          </a:xfrm>
        </p:spPr>
        <p:txBody>
          <a:bodyPr/>
          <a:lstStyle/>
          <a:p>
            <a:r>
              <a:rPr lang="en-US" b="1" dirty="0" smtClean="0"/>
              <a:t>Personality</a:t>
            </a:r>
          </a:p>
          <a:p>
            <a:r>
              <a:rPr lang="en-US" dirty="0" smtClean="0"/>
              <a:t>Personality is a purely human quality and is a very complicated instinctual organization. It is the thoughts and character, interests and </a:t>
            </a:r>
            <a:r>
              <a:rPr lang="en-US" dirty="0" err="1" smtClean="0"/>
              <a:t>behaviour</a:t>
            </a:r>
            <a:r>
              <a:rPr lang="en-US" dirty="0" smtClean="0"/>
              <a:t> even it is the philosophy of life of a person. There is nothing more interesting than personality topic. Husband wife, officer and subordinate and capitalists and </a:t>
            </a:r>
            <a:r>
              <a:rPr lang="en-US" dirty="0" err="1" smtClean="0"/>
              <a:t>labourers</a:t>
            </a:r>
            <a:r>
              <a:rPr lang="en-US" dirty="0" smtClean="0"/>
              <a:t> are all on the way of finding the personality of one another.</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dirty="0" smtClean="0"/>
              <a:t>Definitions of personality</a:t>
            </a:r>
            <a:endParaRPr lang="en-US" dirty="0"/>
          </a:p>
        </p:txBody>
      </p:sp>
      <p:sp>
        <p:nvSpPr>
          <p:cNvPr id="3" name="Content Placeholder 2"/>
          <p:cNvSpPr>
            <a:spLocks noGrp="1"/>
          </p:cNvSpPr>
          <p:nvPr>
            <p:ph idx="1"/>
          </p:nvPr>
        </p:nvSpPr>
        <p:spPr>
          <a:xfrm>
            <a:off x="457200" y="1066800"/>
            <a:ext cx="7239000" cy="5388936"/>
          </a:xfrm>
        </p:spPr>
        <p:txBody>
          <a:bodyPr>
            <a:normAutofit fontScale="92500" lnSpcReduction="10000"/>
          </a:bodyPr>
          <a:lstStyle/>
          <a:p>
            <a:r>
              <a:rPr lang="en-US" b="1" dirty="0" smtClean="0"/>
              <a:t>l. Alpert :</a:t>
            </a:r>
            <a:r>
              <a:rPr lang="en-US" dirty="0" smtClean="0"/>
              <a:t/>
            </a:r>
            <a:br>
              <a:rPr lang="en-US" dirty="0" smtClean="0"/>
            </a:br>
            <a:r>
              <a:rPr lang="en-US" dirty="0" smtClean="0"/>
              <a:t>Such a dynamic organization of psychological and functional system of an individual, that determines ideal adjustment with environment is called a personality."</a:t>
            </a:r>
            <a:br>
              <a:rPr lang="en-US" dirty="0" smtClean="0"/>
            </a:br>
            <a:r>
              <a:rPr lang="en-US" dirty="0" smtClean="0"/>
              <a:t/>
            </a:r>
            <a:br>
              <a:rPr lang="en-US" dirty="0" smtClean="0"/>
            </a:br>
            <a:r>
              <a:rPr lang="en-US" b="1" dirty="0" smtClean="0"/>
              <a:t>2. Dr. </a:t>
            </a:r>
            <a:r>
              <a:rPr lang="en-US" b="1" dirty="0" err="1" smtClean="0"/>
              <a:t>Mun</a:t>
            </a:r>
            <a:r>
              <a:rPr lang="en-US" b="1" dirty="0" smtClean="0"/>
              <a:t> :</a:t>
            </a:r>
            <a:r>
              <a:rPr lang="en-US" dirty="0" smtClean="0"/>
              <a:t/>
            </a:r>
            <a:br>
              <a:rPr lang="en-US" dirty="0" smtClean="0"/>
            </a:br>
            <a:r>
              <a:rPr lang="en-US" dirty="0" smtClean="0"/>
              <a:t>“The personality is the most characteristic integration of an individual’s structure, modes of </a:t>
            </a:r>
            <a:r>
              <a:rPr lang="en-US" dirty="0" err="1" smtClean="0"/>
              <a:t>behaviour</a:t>
            </a:r>
            <a:r>
              <a:rPr lang="en-US" dirty="0" smtClean="0"/>
              <a:t>, interests, attitude and capacities, especially when considered from the stand-point of adjustment in social situation.”</a:t>
            </a:r>
            <a:br>
              <a:rPr lang="en-US" dirty="0" smtClean="0"/>
            </a:br>
            <a:r>
              <a:rPr lang="en-US" dirty="0" smtClean="0"/>
              <a:t/>
            </a:r>
            <a:br>
              <a:rPr lang="en-US" dirty="0" smtClean="0"/>
            </a:br>
            <a:r>
              <a:rPr lang="en-US" b="1" dirty="0" smtClean="0"/>
              <a:t>3. McDougall :</a:t>
            </a:r>
            <a:r>
              <a:rPr lang="en-US" dirty="0" smtClean="0"/>
              <a:t/>
            </a:r>
            <a:br>
              <a:rPr lang="en-US" dirty="0" smtClean="0"/>
            </a:br>
            <a:r>
              <a:rPr lang="en-US" dirty="0" smtClean="0"/>
              <a:t>The complete organization of heredity features and natural tendencies is called personality."</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normAutofit/>
          </a:bodyPr>
          <a:lstStyle/>
          <a:p>
            <a:r>
              <a:rPr lang="en-US" dirty="0" smtClean="0"/>
              <a:t>Factors of Personality</a:t>
            </a:r>
            <a:endParaRPr lang="en-US" dirty="0"/>
          </a:p>
        </p:txBody>
      </p:sp>
      <p:sp>
        <p:nvSpPr>
          <p:cNvPr id="3" name="Content Placeholder 2"/>
          <p:cNvSpPr>
            <a:spLocks noGrp="1"/>
          </p:cNvSpPr>
          <p:nvPr>
            <p:ph idx="1"/>
          </p:nvPr>
        </p:nvSpPr>
        <p:spPr>
          <a:xfrm>
            <a:off x="457200" y="1295400"/>
            <a:ext cx="7239000" cy="5160336"/>
          </a:xfrm>
        </p:spPr>
        <p:txBody>
          <a:bodyPr>
            <a:normAutofit fontScale="77500" lnSpcReduction="20000"/>
          </a:bodyPr>
          <a:lstStyle/>
          <a:p>
            <a:r>
              <a:rPr lang="en-US" b="1" smtClean="0"/>
              <a:t> Biological </a:t>
            </a:r>
            <a:r>
              <a:rPr lang="en-US" b="1" dirty="0" smtClean="0"/>
              <a:t>:</a:t>
            </a:r>
            <a:r>
              <a:rPr lang="en-US" dirty="0" smtClean="0"/>
              <a:t/>
            </a:r>
            <a:br>
              <a:rPr lang="en-US" dirty="0" smtClean="0"/>
            </a:br>
            <a:r>
              <a:rPr lang="en-US" dirty="0" smtClean="0"/>
              <a:t>There is a theory that "the personality of an individual resembles his parents is heredity factor." Intelligence of an individual, his tendency, physical built and innate tendencies and needs play an important part in building</a:t>
            </a:r>
            <a:br>
              <a:rPr lang="en-US" dirty="0" smtClean="0"/>
            </a:br>
            <a:r>
              <a:rPr lang="en-US" dirty="0" smtClean="0"/>
              <a:t>personality.</a:t>
            </a:r>
            <a:br>
              <a:rPr lang="en-US" dirty="0" smtClean="0"/>
            </a:br>
            <a:r>
              <a:rPr lang="en-US" dirty="0" smtClean="0"/>
              <a:t/>
            </a:r>
            <a:br>
              <a:rPr lang="en-US" dirty="0" smtClean="0"/>
            </a:br>
            <a:r>
              <a:rPr lang="en-US" b="1" dirty="0" smtClean="0"/>
              <a:t>Social Environment :</a:t>
            </a:r>
            <a:r>
              <a:rPr lang="en-US" dirty="0" smtClean="0"/>
              <a:t/>
            </a:r>
            <a:br>
              <a:rPr lang="en-US" dirty="0" smtClean="0"/>
            </a:br>
            <a:r>
              <a:rPr lang="en-US" dirty="0" smtClean="0"/>
              <a:t>An individual is a biological unit at the time of its birth but to say that he is just a clot of blood is wrong but in the form of genes, there are numerous characteristics which brought it up' in a specific environment but it is a</a:t>
            </a:r>
            <a:br>
              <a:rPr lang="en-US" dirty="0" smtClean="0"/>
            </a:br>
            <a:r>
              <a:rPr lang="en-US" dirty="0" smtClean="0"/>
              <a:t>complicated action. However, the personality building is done through mutual interaction of social environment and heredity. Heredity is out of our control but environment can be controlled and can affect the personality directly.</a:t>
            </a:r>
          </a:p>
          <a:p>
            <a:endParaRPr lang="en-US" dirty="0" smtClean="0"/>
          </a:p>
          <a:p>
            <a:r>
              <a:rPr lang="en-US" dirty="0" smtClean="0"/>
              <a:t>Situational Factors</a:t>
            </a:r>
          </a:p>
          <a:p>
            <a:r>
              <a:rPr lang="en-US" dirty="0" smtClean="0"/>
              <a:t>It is based on the situations.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074736"/>
          </a:xfrm>
        </p:spPr>
        <p:txBody>
          <a:bodyPr>
            <a:normAutofit lnSpcReduction="10000"/>
          </a:bodyPr>
          <a:lstStyle/>
          <a:p>
            <a:r>
              <a:rPr lang="en-US" dirty="0" smtClean="0"/>
              <a:t>Cultural Factors</a:t>
            </a:r>
          </a:p>
          <a:p>
            <a:r>
              <a:rPr lang="en-US" dirty="0" smtClean="0"/>
              <a:t>From the very birth of a child, he is under the influence of culture. The traditions and customs of family or tribe influence his life from the very first day. Every child is born in a specific sub-culture and </a:t>
            </a:r>
            <a:r>
              <a:rPr lang="en-US" dirty="0" err="1" smtClean="0"/>
              <a:t>afier</a:t>
            </a:r>
            <a:r>
              <a:rPr lang="en-US" dirty="0" smtClean="0"/>
              <a:t> a few years, he comes to know that he is to live in a culture and to lead a successful life. Therefore, he has to adopt the aims, thoughts, views, dealing and viewpoint of the culture, according to its social values and his personality becomes a representative of the culture.</a:t>
            </a:r>
          </a:p>
          <a:p>
            <a:r>
              <a:rPr lang="en-US" dirty="0" smtClean="0"/>
              <a:t>Religious Factors: Based on the religious activities or on religion.</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Self Looking Theory </a:t>
            </a:r>
            <a:endParaRPr lang="en-US" dirty="0"/>
          </a:p>
        </p:txBody>
      </p:sp>
      <p:sp>
        <p:nvSpPr>
          <p:cNvPr id="3" name="Content Placeholder 2"/>
          <p:cNvSpPr>
            <a:spLocks noGrp="1"/>
          </p:cNvSpPr>
          <p:nvPr>
            <p:ph idx="1"/>
          </p:nvPr>
        </p:nvSpPr>
        <p:spPr>
          <a:xfrm>
            <a:off x="457200" y="1219200"/>
            <a:ext cx="7620000" cy="5236536"/>
          </a:xfrm>
        </p:spPr>
        <p:txBody>
          <a:bodyPr>
            <a:normAutofit fontScale="92500" lnSpcReduction="10000"/>
          </a:bodyPr>
          <a:lstStyle/>
          <a:p>
            <a:pPr fontAlgn="base"/>
            <a:r>
              <a:rPr lang="en-US" b="1" u="sng" dirty="0" smtClean="0"/>
              <a:t>Charles Horton Cooley:</a:t>
            </a:r>
            <a:endParaRPr lang="en-US" dirty="0" smtClean="0"/>
          </a:p>
          <a:p>
            <a:pPr fontAlgn="base"/>
            <a:r>
              <a:rPr lang="en-US" u="sng" dirty="0" smtClean="0"/>
              <a:t>Charles Horton Cooley believed, personality arises out of people’s interactions with the world. Cooley used the phrase “Looking Glass Self’ to </a:t>
            </a:r>
            <a:r>
              <a:rPr lang="en-US" u="sng" dirty="0" err="1" smtClean="0"/>
              <a:t>emphasise</a:t>
            </a:r>
            <a:r>
              <a:rPr lang="en-US" u="sng" dirty="0" smtClean="0"/>
              <a:t> that the self is the product of our social interactions with other people.</a:t>
            </a:r>
            <a:endParaRPr lang="en-US" dirty="0" smtClean="0"/>
          </a:p>
          <a:p>
            <a:pPr fontAlgn="base"/>
            <a:r>
              <a:rPr lang="en-US" u="sng" dirty="0" smtClean="0"/>
              <a:t>To quote Cooley, “As we see our face, figure and dress in the glass and are interested in them because they are ours and pleased or otherwise with according as they do or do not answer to what we should like them to be; so in imagination we perceive in another’s mind some thought of our appearance, manners, aims, deeds, character, friends and so on and variously affected by it”.</a:t>
            </a:r>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620000" cy="5846136"/>
          </a:xfrm>
        </p:spPr>
        <p:txBody>
          <a:bodyPr>
            <a:normAutofit lnSpcReduction="10000"/>
          </a:bodyPr>
          <a:lstStyle/>
          <a:p>
            <a:pPr fontAlgn="base"/>
            <a:r>
              <a:rPr lang="en-US" b="1" u="sng" dirty="0" smtClean="0"/>
              <a:t>The looking glass self is composed of three elements:</a:t>
            </a:r>
            <a:endParaRPr lang="en-US" dirty="0" smtClean="0"/>
          </a:p>
          <a:p>
            <a:pPr fontAlgn="base"/>
            <a:r>
              <a:rPr lang="en-US" u="sng" dirty="0" smtClean="0"/>
              <a:t>1. How we think others see in us (I believe people are reacting to my new hairstyle)</a:t>
            </a:r>
            <a:endParaRPr lang="en-US" dirty="0" smtClean="0"/>
          </a:p>
          <a:p>
            <a:pPr fontAlgn="base"/>
            <a:r>
              <a:rPr lang="en-US" u="sng" dirty="0" smtClean="0"/>
              <a:t>2. What we think they react to what they see.</a:t>
            </a:r>
            <a:endParaRPr lang="en-US" dirty="0" smtClean="0"/>
          </a:p>
          <a:p>
            <a:pPr fontAlgn="base"/>
            <a:r>
              <a:rPr lang="en-US" u="sng" dirty="0" smtClean="0"/>
              <a:t>3. How we respond to the perceived reaction of others.</a:t>
            </a:r>
            <a:endParaRPr lang="en-US" dirty="0" smtClean="0"/>
          </a:p>
          <a:p>
            <a:pPr fontAlgn="base"/>
            <a:r>
              <a:rPr lang="en-US" u="sng" dirty="0" smtClean="0"/>
              <a:t>For Cooley, the primary groups to which we belong are the most significant. These groups are the first one with whom a child comes into contact such as the family. A child is born and brought up initially in a family. The relationships are also the most intimate and enduring.</a:t>
            </a:r>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239000" cy="5998536"/>
          </a:xfrm>
        </p:spPr>
        <p:txBody>
          <a:bodyPr>
            <a:normAutofit fontScale="92500"/>
          </a:bodyPr>
          <a:lstStyle/>
          <a:p>
            <a:pPr fontAlgn="base"/>
            <a:r>
              <a:rPr lang="en-US" u="sng" dirty="0" smtClean="0"/>
              <a:t>According to Cooley, primary groups play crucial role in the formation of self and personality of an individual. Contacts with the members of secondary groups such as the work group also contribute to the development of self. For Cooley, however, their influence is of lesser significance than that of the primary groups.</a:t>
            </a:r>
            <a:endParaRPr lang="en-US" dirty="0" smtClean="0"/>
          </a:p>
          <a:p>
            <a:pPr fontAlgn="base"/>
            <a:r>
              <a:rPr lang="en-US" u="sng" dirty="0" smtClean="0"/>
              <a:t>The individual develops the idea of self through contact with the members of the family. He does this by becoming conscious of their attitudes towards him. In other words, the child gets his conception of his self and latter of the kind of person he is, by means of what he imagines others take him to be Cooley, therefore, called the child’s idea of himself the looking glass self.</a:t>
            </a:r>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391400" cy="5922336"/>
          </a:xfrm>
        </p:spPr>
        <p:txBody>
          <a:bodyPr/>
          <a:lstStyle/>
          <a:p>
            <a:pPr fontAlgn="base"/>
            <a:r>
              <a:rPr lang="en-US" u="sng" dirty="0" smtClean="0"/>
              <a:t>The ‘looking glass self assures the child which aspects of the assumed role will praise or blame, which ones are acceptable to others and which ones unacceptable. People normally have their own attitudes towards social roles and adopt the same. The child first tries out these on others and in turn adopts towards his self.</a:t>
            </a:r>
            <a:endParaRPr lang="en-US" dirty="0" smtClean="0"/>
          </a:p>
          <a:p>
            <a:r>
              <a:rPr lang="en-US" u="sng" dirty="0" smtClean="0"/>
              <a:t>The self thus arises when the person becomes an ‘object’ to himself. He is now capable of taking the same view of himself that he infers others do. The moral order which governs the human society, in large measure, depends upon the looking glass self</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r>
              <a:rPr lang="en-US" dirty="0" smtClean="0"/>
              <a:t>What is socialization</a:t>
            </a:r>
            <a:endParaRPr lang="en-US" dirty="0"/>
          </a:p>
        </p:txBody>
      </p:sp>
      <p:sp>
        <p:nvSpPr>
          <p:cNvPr id="3" name="Content Placeholder 2"/>
          <p:cNvSpPr>
            <a:spLocks noGrp="1"/>
          </p:cNvSpPr>
          <p:nvPr>
            <p:ph idx="1"/>
          </p:nvPr>
        </p:nvSpPr>
        <p:spPr>
          <a:xfrm>
            <a:off x="457200" y="990600"/>
            <a:ext cx="7239000" cy="5465136"/>
          </a:xfrm>
        </p:spPr>
        <p:txBody>
          <a:bodyPr>
            <a:normAutofit/>
          </a:bodyPr>
          <a:lstStyle/>
          <a:p>
            <a:r>
              <a:rPr lang="en-US" b="1" dirty="0" smtClean="0"/>
              <a:t>Socialization : </a:t>
            </a:r>
          </a:p>
          <a:p>
            <a:pPr algn="just">
              <a:buNone/>
            </a:pPr>
            <a:r>
              <a:rPr lang="en-US" dirty="0" smtClean="0"/>
              <a:t>	A human child is helpless at birth Despite other animals, it cannot live for a few hours without other’s help but it can learn to become a complete human being and he learns everything from a society. This process of learning, which is complicated, is called socialization, which occurs through social interaction with near people including family members and relations, playmates and teachers. Social training is a process that continues from birth to death and there is a link between an individual and society without which no individual can live.</a:t>
            </a:r>
            <a:br>
              <a:rPr lang="en-US" dirty="0" smtClean="0"/>
            </a:b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239000" cy="5922336"/>
          </a:xfrm>
        </p:spPr>
        <p:txBody>
          <a:bodyPr>
            <a:normAutofit lnSpcReduction="10000"/>
          </a:bodyPr>
          <a:lstStyle/>
          <a:p>
            <a:r>
              <a:rPr lang="en-US" u="sng" dirty="0" smtClean="0"/>
              <a:t>This concept of self is developed through a gradual and complicated process which k continues throughout life. The concept is an image that one builds only with the help of others. A very ordinary child whose efforts are appreciated and rewarded will develop a feeling of acceptance and self-confidence, while a truly brilliant child whose efforts are appreciated and rewarded will develop a feeling of acceptance and self – confidence, while a truly brilliant child whose efforts are frequently defined as failures will usually become obsessed with feelings of competence and its abilities can be paralyzed. Thus, a person’s self image need bear no relation to the objective facts.</a:t>
            </a:r>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239000" cy="5846136"/>
          </a:xfrm>
        </p:spPr>
        <p:txBody>
          <a:bodyPr/>
          <a:lstStyle/>
          <a:p>
            <a:r>
              <a:rPr lang="en-US" u="sng" dirty="0" smtClean="0"/>
              <a:t>A critical but subtle aspect of Cooley’s looking glass is that the self results from an individual’s imagination of how others view him or her. As a result, we can develop self identities based on incorrect perceptions of how others see us. It is because people do not always judge the reactions of others accurately, of course and therein arise complications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fontScale="90000"/>
          </a:bodyPr>
          <a:lstStyle/>
          <a:p>
            <a:r>
              <a:rPr lang="en-US" dirty="0" smtClean="0"/>
              <a:t>Definition of socialization</a:t>
            </a:r>
            <a:endParaRPr lang="en-US" dirty="0"/>
          </a:p>
        </p:txBody>
      </p:sp>
      <p:sp>
        <p:nvSpPr>
          <p:cNvPr id="3" name="Content Placeholder 2"/>
          <p:cNvSpPr>
            <a:spLocks noGrp="1"/>
          </p:cNvSpPr>
          <p:nvPr>
            <p:ph idx="1"/>
          </p:nvPr>
        </p:nvSpPr>
        <p:spPr>
          <a:xfrm>
            <a:off x="457200" y="1143000"/>
            <a:ext cx="7239000" cy="5312736"/>
          </a:xfrm>
        </p:spPr>
        <p:txBody>
          <a:bodyPr>
            <a:normAutofit/>
          </a:bodyPr>
          <a:lstStyle/>
          <a:p>
            <a:r>
              <a:rPr lang="en-US" sz="2000" b="1" dirty="0" smtClean="0"/>
              <a:t>1. </a:t>
            </a:r>
            <a:r>
              <a:rPr lang="en-US" sz="2000" dirty="0" smtClean="0"/>
              <a:t>RT. Schaefer :</a:t>
            </a:r>
            <a:br>
              <a:rPr lang="en-US" sz="2000" dirty="0" smtClean="0"/>
            </a:br>
            <a:r>
              <a:rPr lang="en-US" sz="2000" dirty="0" smtClean="0"/>
              <a:t>“Socialization is the process whereby people learn the attitude, values and actions appropriate to individuals as members of a particular culture,”</a:t>
            </a:r>
            <a:br>
              <a:rPr lang="en-US" sz="2000" dirty="0" smtClean="0"/>
            </a:br>
            <a:r>
              <a:rPr lang="en-US" sz="2000" b="1" dirty="0" smtClean="0"/>
              <a:t>2. Robertson Jan :</a:t>
            </a:r>
            <a:r>
              <a:rPr lang="en-US" sz="2000" dirty="0" smtClean="0"/>
              <a:t/>
            </a:r>
            <a:br>
              <a:rPr lang="en-US" sz="2000" dirty="0" smtClean="0"/>
            </a:br>
            <a:r>
              <a:rPr lang="en-US" sz="2000" dirty="0" smtClean="0"/>
              <a:t>“Socialization is the process of social interaction through which people acquire personality and learn the way of life of their society”,</a:t>
            </a:r>
            <a:br>
              <a:rPr lang="en-US" sz="2000" dirty="0" smtClean="0"/>
            </a:br>
            <a:r>
              <a:rPr lang="en-US" sz="2000" b="1" i="1" dirty="0" smtClean="0"/>
              <a:t> 3. </a:t>
            </a:r>
            <a:r>
              <a:rPr lang="en-US" sz="2000" b="1" i="1" dirty="0" err="1" smtClean="0"/>
              <a:t>Bogardus</a:t>
            </a:r>
            <a:r>
              <a:rPr lang="en-US" sz="2000" b="1" i="1" dirty="0" smtClean="0"/>
              <a:t>: </a:t>
            </a:r>
            <a:r>
              <a:rPr lang="en-US" sz="2000" dirty="0" smtClean="0"/>
              <a:t>“</a:t>
            </a:r>
          </a:p>
          <a:p>
            <a:r>
              <a:rPr lang="en-US" sz="2000" dirty="0" smtClean="0"/>
              <a:t>A process of learning to live and work together is called socialization.“</a:t>
            </a:r>
            <a:br>
              <a:rPr lang="en-US" sz="2000" dirty="0" smtClean="0"/>
            </a:br>
            <a:r>
              <a:rPr lang="en-US" sz="2000" b="1" dirty="0" smtClean="0"/>
              <a:t>4. </a:t>
            </a:r>
            <a:r>
              <a:rPr lang="en-US" sz="2000" b="1" dirty="0" err="1" smtClean="0"/>
              <a:t>Ogburn</a:t>
            </a:r>
            <a:r>
              <a:rPr lang="en-US" sz="2000" b="1" dirty="0" smtClean="0"/>
              <a:t> and </a:t>
            </a:r>
            <a:r>
              <a:rPr lang="en-US" sz="2000" b="1" dirty="0" err="1" smtClean="0"/>
              <a:t>Nimkoff</a:t>
            </a:r>
            <a:r>
              <a:rPr lang="en-US" sz="2000" b="1" dirty="0" smtClean="0"/>
              <a:t> :</a:t>
            </a:r>
            <a:r>
              <a:rPr lang="en-US" sz="2000" dirty="0" smtClean="0"/>
              <a:t/>
            </a:r>
            <a:br>
              <a:rPr lang="en-US" sz="2000" dirty="0" smtClean="0"/>
            </a:br>
            <a:r>
              <a:rPr lang="en-US" sz="2000" dirty="0" smtClean="0"/>
              <a:t>It is the process of learning the norms of the group and society "</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normAutofit/>
          </a:bodyPr>
          <a:lstStyle/>
          <a:p>
            <a:r>
              <a:rPr lang="en-US" sz="3200" dirty="0" smtClean="0"/>
              <a:t>Character tics of Socialization</a:t>
            </a:r>
            <a:endParaRPr lang="en-US" sz="3200" dirty="0"/>
          </a:p>
        </p:txBody>
      </p:sp>
      <p:sp>
        <p:nvSpPr>
          <p:cNvPr id="3" name="Content Placeholder 2"/>
          <p:cNvSpPr>
            <a:spLocks noGrp="1"/>
          </p:cNvSpPr>
          <p:nvPr>
            <p:ph idx="1"/>
          </p:nvPr>
        </p:nvSpPr>
        <p:spPr>
          <a:xfrm>
            <a:off x="457200" y="1219200"/>
            <a:ext cx="7239000" cy="5236536"/>
          </a:xfrm>
        </p:spPr>
        <p:txBody>
          <a:bodyPr/>
          <a:lstStyle/>
          <a:p>
            <a:pPr algn="just"/>
            <a:r>
              <a:rPr lang="en-US" dirty="0" smtClean="0"/>
              <a:t>Socialization not only helps in the maintenance and preservation of social values and norms but it is the process through which values and norms are transmitted from one generation to another generation.</a:t>
            </a:r>
          </a:p>
          <a:p>
            <a:pPr fontAlgn="base"/>
            <a:r>
              <a:rPr lang="en-US" b="1" dirty="0" smtClean="0"/>
              <a:t>1. Inculcates basic discipline:</a:t>
            </a:r>
            <a:endParaRPr lang="en-US" dirty="0" smtClean="0"/>
          </a:p>
          <a:p>
            <a:pPr fontAlgn="base"/>
            <a:r>
              <a:rPr lang="en-US" dirty="0" smtClean="0"/>
              <a:t>Socialization inculcates basic discipline. A person learns to control his impulses. He may show a disciplined behavior to gain social approval</a:t>
            </a:r>
            <a:r>
              <a:rPr lang="en-US" u="sng" dirty="0" smtClean="0"/>
              <a:t>.</a:t>
            </a:r>
            <a:endParaRPr lang="en-US" dirty="0" smtClean="0"/>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239000" cy="5846136"/>
          </a:xfrm>
        </p:spPr>
        <p:txBody>
          <a:bodyPr/>
          <a:lstStyle/>
          <a:p>
            <a:pPr fontAlgn="base"/>
            <a:r>
              <a:rPr lang="en-US" b="1" u="sng" dirty="0" smtClean="0"/>
              <a:t>2. Helps to control human </a:t>
            </a:r>
            <a:r>
              <a:rPr lang="en-US" b="1" u="sng" dirty="0" err="1" smtClean="0"/>
              <a:t>behaviour</a:t>
            </a:r>
            <a:r>
              <a:rPr lang="en-US" b="1" u="sng" dirty="0" smtClean="0"/>
              <a:t>:</a:t>
            </a:r>
            <a:endParaRPr lang="en-US" dirty="0" smtClean="0"/>
          </a:p>
          <a:p>
            <a:pPr fontAlgn="base"/>
            <a:r>
              <a:rPr lang="en-US" u="sng" dirty="0" smtClean="0"/>
              <a:t>It helps to control human </a:t>
            </a:r>
            <a:r>
              <a:rPr lang="en-US" u="sng" dirty="0" err="1" smtClean="0"/>
              <a:t>behaviour</a:t>
            </a:r>
            <a:r>
              <a:rPr lang="en-US" u="sng" dirty="0" smtClean="0"/>
              <a:t>. An individual from birth to death undergoes training and his, </a:t>
            </a:r>
            <a:r>
              <a:rPr lang="en-US" u="sng" dirty="0" err="1" smtClean="0"/>
              <a:t>behaviour</a:t>
            </a:r>
            <a:r>
              <a:rPr lang="en-US" u="sng" dirty="0" smtClean="0"/>
              <a:t> is controlled by numerous ways. In order to maintain the social order, there are definite procedures or mechanism in society. These procedures become part of the man’s/life and man gets adjusted to the society. Through </a:t>
            </a:r>
            <a:r>
              <a:rPr lang="en-US" u="sng" dirty="0" err="1" smtClean="0"/>
              <a:t>socialisation</a:t>
            </a:r>
            <a:r>
              <a:rPr lang="en-US" u="sng" dirty="0" smtClean="0"/>
              <a:t>, society intends to control the </a:t>
            </a:r>
            <a:r>
              <a:rPr lang="en-US" u="sng" dirty="0" err="1" smtClean="0"/>
              <a:t>behaviour</a:t>
            </a:r>
            <a:r>
              <a:rPr lang="en-US" u="sng" dirty="0" smtClean="0"/>
              <a:t> of its-members unconsciously.</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074736"/>
          </a:xfrm>
        </p:spPr>
        <p:txBody>
          <a:bodyPr/>
          <a:lstStyle/>
          <a:p>
            <a:pPr algn="just" fontAlgn="base"/>
            <a:r>
              <a:rPr lang="en-US" b="1" u="sng" dirty="0" smtClean="0"/>
              <a:t>3. Socialization is rapid if there is more humanity among the- agencies of socialization:</a:t>
            </a:r>
            <a:endParaRPr lang="en-US" dirty="0" smtClean="0"/>
          </a:p>
          <a:p>
            <a:pPr algn="just"/>
            <a:r>
              <a:rPr lang="en-US" u="sng" dirty="0" err="1" smtClean="0"/>
              <a:t>Socialisation</a:t>
            </a:r>
            <a:r>
              <a:rPr lang="en-US" u="sng" dirty="0" smtClean="0"/>
              <a:t> takes place rapidly if the agencies’ of </a:t>
            </a:r>
            <a:r>
              <a:rPr lang="en-US" u="sng" dirty="0" err="1" smtClean="0"/>
              <a:t>socialisation</a:t>
            </a:r>
            <a:r>
              <a:rPr lang="en-US" u="sng" dirty="0" smtClean="0"/>
              <a:t> are more unanimous in their ideas and skills. When there is conflict between the ideas, examples and skills transmitted in home and those transmitted by school or peer, socialization of the individual tends to be slower and ineffective.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239000" cy="5922336"/>
          </a:xfrm>
        </p:spPr>
        <p:txBody>
          <a:bodyPr/>
          <a:lstStyle/>
          <a:p>
            <a:pPr fontAlgn="base"/>
            <a:r>
              <a:rPr lang="en-US" b="1" dirty="0" smtClean="0"/>
              <a:t>4. Socialization takes place formally and informally:</a:t>
            </a:r>
            <a:endParaRPr lang="en-US" dirty="0" smtClean="0"/>
          </a:p>
          <a:p>
            <a:pPr fontAlgn="base"/>
            <a:r>
              <a:rPr lang="en-US" dirty="0" smtClean="0"/>
              <a:t>Formal socialization takes through direct instruction and education in schools and colleges. Family is, however, the primary and the most influential source of education. Children learn their language, customs, norms and values in the family.</a:t>
            </a:r>
          </a:p>
          <a:p>
            <a:pPr fontAlgn="base"/>
            <a:r>
              <a:rPr lang="en-US" b="1" dirty="0" smtClean="0"/>
              <a:t>5. Socialization is continuous process:</a:t>
            </a:r>
            <a:endParaRPr lang="en-US" dirty="0" smtClean="0"/>
          </a:p>
          <a:p>
            <a:r>
              <a:rPr lang="en-US" dirty="0" smtClean="0"/>
              <a:t>Socialization is a life-long process. It does not cease when a child becomes an adult. As socialization does not cease when a child becomes an adult.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fontScale="90000"/>
          </a:bodyPr>
          <a:lstStyle/>
          <a:p>
            <a:r>
              <a:rPr lang="en-US" dirty="0" smtClean="0"/>
              <a:t> Functions of Socialization</a:t>
            </a:r>
            <a:endParaRPr lang="en-US" dirty="0"/>
          </a:p>
        </p:txBody>
      </p:sp>
      <p:sp>
        <p:nvSpPr>
          <p:cNvPr id="3" name="Content Placeholder 2"/>
          <p:cNvSpPr>
            <a:spLocks noGrp="1"/>
          </p:cNvSpPr>
          <p:nvPr>
            <p:ph idx="1"/>
          </p:nvPr>
        </p:nvSpPr>
        <p:spPr>
          <a:xfrm>
            <a:off x="457200" y="1219200"/>
            <a:ext cx="7239000" cy="5236536"/>
          </a:xfrm>
        </p:spPr>
        <p:txBody>
          <a:bodyPr>
            <a:normAutofit/>
          </a:bodyPr>
          <a:lstStyle/>
          <a:p>
            <a:pPr fontAlgn="base"/>
            <a:r>
              <a:rPr lang="en-US" dirty="0" smtClean="0"/>
              <a:t>It converts humans from biological being to social being</a:t>
            </a:r>
          </a:p>
          <a:p>
            <a:pPr fontAlgn="base"/>
            <a:r>
              <a:rPr lang="en-US" dirty="0" smtClean="0"/>
              <a:t>It contributes in personality development</a:t>
            </a:r>
          </a:p>
          <a:p>
            <a:pPr fontAlgn="base"/>
            <a:r>
              <a:rPr lang="en-US" dirty="0" smtClean="0"/>
              <a:t>It helps to become disciplined</a:t>
            </a:r>
          </a:p>
          <a:p>
            <a:pPr fontAlgn="base"/>
            <a:r>
              <a:rPr lang="en-US" dirty="0" smtClean="0"/>
              <a:t>It helps to perform different roles</a:t>
            </a:r>
          </a:p>
          <a:p>
            <a:pPr fontAlgn="base"/>
            <a:r>
              <a:rPr lang="en-US" dirty="0" smtClean="0"/>
              <a:t>It establishes knowledge and skills</a:t>
            </a:r>
          </a:p>
          <a:p>
            <a:pPr fontAlgn="base"/>
            <a:r>
              <a:rPr lang="en-US" dirty="0" smtClean="0"/>
              <a:t>It contributes in the stability of social order</a:t>
            </a:r>
          </a:p>
          <a:p>
            <a:pPr fontAlgn="base"/>
            <a:r>
              <a:rPr lang="en-US" dirty="0" smtClean="0"/>
              <a:t>It transmits culture from one generation to other</a:t>
            </a:r>
          </a:p>
          <a:p>
            <a:pPr fontAlgn="base"/>
            <a:r>
              <a:rPr lang="en-US" dirty="0" smtClean="0"/>
              <a:t>It creates right aspirations in social life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76</TotalTime>
  <Words>1155</Words>
  <Application>Microsoft Office PowerPoint</Application>
  <PresentationFormat>On-screen Show (4:3)</PresentationFormat>
  <Paragraphs>90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Clarity</vt:lpstr>
      <vt:lpstr>INTRODUCTION TO SOCIOLOGY  BY DR. SAREER KHAN</vt:lpstr>
      <vt:lpstr>CHAPTER NO. 04</vt:lpstr>
      <vt:lpstr>What is socialization</vt:lpstr>
      <vt:lpstr>Definition of socialization</vt:lpstr>
      <vt:lpstr>Character tics of Socialization</vt:lpstr>
      <vt:lpstr>PowerPoint Presentation</vt:lpstr>
      <vt:lpstr>PowerPoint Presentation</vt:lpstr>
      <vt:lpstr>PowerPoint Presentation</vt:lpstr>
      <vt:lpstr> Functions of Socialization</vt:lpstr>
      <vt:lpstr>Stages of Socialization</vt:lpstr>
      <vt:lpstr>PowerPoint Presentation</vt:lpstr>
      <vt:lpstr>Types of Socialization </vt:lpstr>
      <vt:lpstr>Agencies of socialization</vt:lpstr>
      <vt:lpstr>Agencies of socialization</vt:lpstr>
      <vt:lpstr>Agencies of socialization</vt:lpstr>
      <vt:lpstr>Agencies of socialization</vt:lpstr>
      <vt:lpstr>Agencies of socialization</vt:lpstr>
      <vt:lpstr>Agencies of socialization</vt:lpstr>
      <vt:lpstr>Agencies of socialization</vt:lpstr>
      <vt:lpstr>Agencies of socialization</vt:lpstr>
      <vt:lpstr>Agencies of socialization</vt:lpstr>
      <vt:lpstr>Personality</vt:lpstr>
      <vt:lpstr>Definitions of personality</vt:lpstr>
      <vt:lpstr>Factors of Personality</vt:lpstr>
      <vt:lpstr>PowerPoint Presentation</vt:lpstr>
      <vt:lpstr>Self Looking Theory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SOCIOLOGY  BY DR. SAREER KHAN</dc:title>
  <dc:creator>SAREER</dc:creator>
  <cp:lastModifiedBy>Windows User</cp:lastModifiedBy>
  <cp:revision>40</cp:revision>
  <dcterms:created xsi:type="dcterms:W3CDTF">2006-08-16T00:00:00Z</dcterms:created>
  <dcterms:modified xsi:type="dcterms:W3CDTF">2020-05-02T10:45:40Z</dcterms:modified>
</cp:coreProperties>
</file>